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Lst>
  <p:sldSz cx="13004800" cy="73152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Poppins Light" charset="1" panose="02000000000000000000"/>
      <p:regular r:id="rId12"/>
    </p:embeddedFont>
    <p:embeddedFont>
      <p:font typeface="Poppins Light Bold" charset="1" panose="02000000000000000000"/>
      <p:regular r:id="rId13"/>
    </p:embeddedFont>
    <p:embeddedFont>
      <p:font typeface="HK Grotesk Light" charset="1" panose="00000400000000000000"/>
      <p:regular r:id="rId14"/>
    </p:embeddedFont>
    <p:embeddedFont>
      <p:font typeface="HK Grotesk Light Bold" charset="1" panose="00000500000000000000"/>
      <p:regular r:id="rId15"/>
    </p:embeddedFont>
    <p:embeddedFont>
      <p:font typeface="HK Grotesk Light Italics" charset="1" panose="00000400000000000000"/>
      <p:regular r:id="rId16"/>
    </p:embeddedFont>
    <p:embeddedFont>
      <p:font typeface="HK Grotesk Light Bold Italics" charset="1" panose="00000500000000000000"/>
      <p:regular r:id="rId17"/>
    </p:embeddedFont>
    <p:embeddedFont>
      <p:font typeface="Cardo" charset="1" panose="02020600000000000000"/>
      <p:regular r:id="rId18"/>
    </p:embeddedFont>
    <p:embeddedFont>
      <p:font typeface="Cardo Bold" charset="1" panose="02020804080000020003"/>
      <p:regular r:id="rId19"/>
    </p:embeddedFont>
    <p:embeddedFont>
      <p:font typeface="Cardo Italics" charset="1" panose="02020600000000000000"/>
      <p:regular r:id="rId20"/>
    </p:embeddedFont>
    <p:embeddedFont>
      <p:font typeface="HK Grotesk Medium" charset="1" panose="00000600000000000000"/>
      <p:regular r:id="rId21"/>
    </p:embeddedFont>
    <p:embeddedFont>
      <p:font typeface="HK Grotesk Medium Bold" charset="1" panose="00000700000000000000"/>
      <p:regular r:id="rId22"/>
    </p:embeddedFont>
    <p:embeddedFont>
      <p:font typeface="HK Grotesk Medium Italics" charset="1" panose="00000600000000000000"/>
      <p:regular r:id="rId23"/>
    </p:embeddedFont>
    <p:embeddedFont>
      <p:font typeface="HK Grotesk Medium Bold Italics" charset="1" panose="00000700000000000000"/>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Open Sans Extra Bold" charset="1" panose="020B0906030804020204"/>
      <p:regular r:id="rId29"/>
    </p:embeddedFont>
    <p:embeddedFont>
      <p:font typeface="Open Sans Extra Bold Italics" charset="1" panose="020B0906030804020204"/>
      <p:regular r:id="rId30"/>
    </p:embeddedFont>
    <p:embeddedFont>
      <p:font typeface="Life Savers" charset="1" panose="03050602040302000004"/>
      <p:regular r:id="rId31"/>
    </p:embeddedFont>
    <p:embeddedFont>
      <p:font typeface="Life Savers Bold" charset="1" panose="03050602040302000004"/>
      <p:regular r:id="rId32"/>
    </p:embeddedFont>
    <p:embeddedFont>
      <p:font typeface="Nickainley" charset="1" panose="00000500000000000000"/>
      <p:regular r:id="rId33"/>
    </p:embeddedFont>
    <p:embeddedFont>
      <p:font typeface="Garet" charset="1" panose="00000000000000000000"/>
      <p:regular r:id="rId34"/>
    </p:embeddedFont>
    <p:embeddedFont>
      <p:font typeface="Garet Bold" charset="1" panose="00000000000000000000"/>
      <p:regular r:id="rId35"/>
    </p:embeddedFont>
    <p:embeddedFont>
      <p:font typeface="Anaktoria" charset="1" panose="02020602090805090A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275" t="25144" r="71" b="38226"/>
          <a:stretch>
            <a:fillRect/>
          </a:stretch>
        </p:blipFill>
        <p:spPr>
          <a:xfrm>
            <a:off x="0" y="0"/>
            <a:ext cx="13004800" cy="7315200"/>
          </a:xfrm>
          <a:prstGeom prst="rect">
            <a:avLst/>
          </a:prstGeom>
        </p:spPr>
      </p:pic>
      <p:sp>
        <p:nvSpPr>
          <p:cNvPr name="TextBox 3" id="3"/>
          <p:cNvSpPr txBox="true"/>
          <p:nvPr/>
        </p:nvSpPr>
        <p:spPr>
          <a:xfrm rot="0">
            <a:off x="2257749" y="702156"/>
            <a:ext cx="7812652" cy="2955444"/>
          </a:xfrm>
          <a:prstGeom prst="rect">
            <a:avLst/>
          </a:prstGeom>
        </p:spPr>
        <p:txBody>
          <a:bodyPr anchor="t" rtlCol="false" tIns="0" lIns="0" bIns="0" rIns="0">
            <a:spAutoFit/>
          </a:bodyPr>
          <a:lstStyle/>
          <a:p>
            <a:pPr algn="ctr">
              <a:lnSpc>
                <a:spcPts val="7699"/>
              </a:lnSpc>
            </a:pPr>
            <a:r>
              <a:rPr lang="en-US" sz="6999">
                <a:solidFill>
                  <a:srgbClr val="FFFFFF"/>
                </a:solidFill>
                <a:latin typeface="Garet"/>
              </a:rPr>
              <a:t>ORDER MANAGEMENT SYSTEM</a:t>
            </a:r>
          </a:p>
        </p:txBody>
      </p:sp>
      <p:sp>
        <p:nvSpPr>
          <p:cNvPr name="TextBox 4" id="4"/>
          <p:cNvSpPr txBox="true"/>
          <p:nvPr/>
        </p:nvSpPr>
        <p:spPr>
          <a:xfrm rot="0">
            <a:off x="9501864" y="3676650"/>
            <a:ext cx="3214980" cy="342759"/>
          </a:xfrm>
          <a:prstGeom prst="rect">
            <a:avLst/>
          </a:prstGeom>
        </p:spPr>
        <p:txBody>
          <a:bodyPr anchor="t" rtlCol="false" tIns="0" lIns="0" bIns="0" rIns="0">
            <a:spAutoFit/>
          </a:bodyPr>
          <a:lstStyle/>
          <a:p>
            <a:pPr algn="ctr">
              <a:lnSpc>
                <a:spcPts val="2611"/>
              </a:lnSpc>
            </a:pPr>
            <a:r>
              <a:rPr lang="en-US" sz="2374" u="sng">
                <a:solidFill>
                  <a:srgbClr val="FFFFFF"/>
                </a:solidFill>
                <a:latin typeface="HK Grotesk Light Bold"/>
              </a:rPr>
              <a:t>BY</a:t>
            </a:r>
          </a:p>
        </p:txBody>
      </p:sp>
      <p:sp>
        <p:nvSpPr>
          <p:cNvPr name="TextBox 5" id="5"/>
          <p:cNvSpPr txBox="true"/>
          <p:nvPr/>
        </p:nvSpPr>
        <p:spPr>
          <a:xfrm rot="0">
            <a:off x="8805923" y="4200112"/>
            <a:ext cx="3910920" cy="2959061"/>
          </a:xfrm>
          <a:prstGeom prst="rect">
            <a:avLst/>
          </a:prstGeom>
        </p:spPr>
        <p:txBody>
          <a:bodyPr anchor="t" rtlCol="false" tIns="0" lIns="0" bIns="0" rIns="0">
            <a:spAutoFit/>
          </a:bodyPr>
          <a:lstStyle/>
          <a:p>
            <a:pPr algn="ctr">
              <a:lnSpc>
                <a:spcPts val="3317"/>
              </a:lnSpc>
            </a:pPr>
            <a:r>
              <a:rPr lang="en-US" sz="3016">
                <a:solidFill>
                  <a:srgbClr val="FFFFFF"/>
                </a:solidFill>
                <a:latin typeface="Garet"/>
              </a:rPr>
              <a:t>Hrithik Jain-22</a:t>
            </a:r>
          </a:p>
          <a:p>
            <a:pPr algn="ctr">
              <a:lnSpc>
                <a:spcPts val="3317"/>
              </a:lnSpc>
            </a:pPr>
            <a:r>
              <a:rPr lang="en-US" sz="3016">
                <a:solidFill>
                  <a:srgbClr val="FFFFFF"/>
                </a:solidFill>
                <a:latin typeface="Garet"/>
              </a:rPr>
              <a:t>Vashesh Jogani-24</a:t>
            </a:r>
          </a:p>
          <a:p>
            <a:pPr algn="ctr">
              <a:lnSpc>
                <a:spcPts val="3317"/>
              </a:lnSpc>
            </a:pPr>
            <a:r>
              <a:rPr lang="en-US" sz="3016">
                <a:solidFill>
                  <a:srgbClr val="FFFFFF"/>
                </a:solidFill>
                <a:latin typeface="Garet"/>
              </a:rPr>
              <a:t>Tushar Malankar-31</a:t>
            </a:r>
          </a:p>
          <a:p>
            <a:pPr algn="ctr">
              <a:lnSpc>
                <a:spcPts val="3317"/>
              </a:lnSpc>
            </a:pPr>
            <a:r>
              <a:rPr lang="en-US" sz="3016">
                <a:solidFill>
                  <a:srgbClr val="FFFFFF"/>
                </a:solidFill>
                <a:latin typeface="Garet"/>
              </a:rPr>
              <a:t>Supervisor-Prof.Bhushan Prof.Bharati Prof.Meenu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8000"/>
          </a:blip>
          <a:srcRect l="2378" t="6682" r="71" b="10860"/>
          <a:stretch>
            <a:fillRect/>
          </a:stretch>
        </p:blipFill>
        <p:spPr>
          <a:xfrm>
            <a:off x="0" y="0"/>
            <a:ext cx="13004800" cy="7315200"/>
          </a:xfrm>
          <a:prstGeom prst="rect">
            <a:avLst/>
          </a:prstGeom>
        </p:spPr>
      </p:pic>
      <p:sp>
        <p:nvSpPr>
          <p:cNvPr name="TextBox 3" id="3"/>
          <p:cNvSpPr txBox="true"/>
          <p:nvPr/>
        </p:nvSpPr>
        <p:spPr>
          <a:xfrm rot="0">
            <a:off x="0" y="2180958"/>
            <a:ext cx="13011150" cy="2656342"/>
          </a:xfrm>
          <a:prstGeom prst="rect">
            <a:avLst/>
          </a:prstGeom>
        </p:spPr>
        <p:txBody>
          <a:bodyPr anchor="t" rtlCol="false" tIns="0" lIns="0" bIns="0" rIns="0">
            <a:spAutoFit/>
          </a:bodyPr>
          <a:lstStyle/>
          <a:p>
            <a:pPr algn="ctr">
              <a:lnSpc>
                <a:spcPts val="5286"/>
              </a:lnSpc>
            </a:pPr>
            <a:r>
              <a:rPr lang="en-US" sz="3775">
                <a:solidFill>
                  <a:srgbClr val="000000"/>
                </a:solidFill>
                <a:latin typeface="Open Sans"/>
              </a:rPr>
              <a:t>   To create a secure small-scale and affordable online store for small vendors for managing inventory and orders as in order management system.</a:t>
            </a:r>
          </a:p>
          <a:p>
            <a:pPr algn="ctr">
              <a:lnSpc>
                <a:spcPts val="528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4237" y="1368475"/>
            <a:ext cx="10231372" cy="4194862"/>
          </a:xfrm>
          <a:prstGeom prst="rect">
            <a:avLst/>
          </a:prstGeom>
        </p:spPr>
      </p:pic>
      <p:sp>
        <p:nvSpPr>
          <p:cNvPr name="TextBox 3" id="3"/>
          <p:cNvSpPr txBox="true"/>
          <p:nvPr/>
        </p:nvSpPr>
        <p:spPr>
          <a:xfrm rot="0">
            <a:off x="2879209" y="2949651"/>
            <a:ext cx="6881428" cy="927735"/>
          </a:xfrm>
          <a:prstGeom prst="rect">
            <a:avLst/>
          </a:prstGeom>
        </p:spPr>
        <p:txBody>
          <a:bodyPr anchor="t" rtlCol="false" tIns="0" lIns="0" bIns="0" rIns="0">
            <a:spAutoFit/>
          </a:bodyPr>
          <a:lstStyle/>
          <a:p>
            <a:pPr algn="ctr">
              <a:lnSpc>
                <a:spcPts val="7559"/>
              </a:lnSpc>
            </a:pPr>
            <a:r>
              <a:rPr lang="en-US" sz="5400">
                <a:solidFill>
                  <a:srgbClr val="000000"/>
                </a:solidFill>
                <a:latin typeface="Open Sans Extra Bold"/>
              </a:rPr>
              <a:t>BLOCK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14" t="339" r="0" b="339"/>
          <a:stretch>
            <a:fillRect/>
          </a:stretch>
        </p:blipFill>
        <p:spPr>
          <a:xfrm flipH="false" flipV="false" rot="0">
            <a:off x="731520" y="0"/>
            <a:ext cx="11764598" cy="731520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203" r="18752" b="31299"/>
          <a:stretch>
            <a:fillRect/>
          </a:stretch>
        </p:blipFill>
        <p:spPr>
          <a:xfrm flipH="false" flipV="false" rot="0">
            <a:off x="0" y="0"/>
            <a:ext cx="7220673" cy="7315200"/>
          </a:xfrm>
          <a:prstGeom prst="rect">
            <a:avLst/>
          </a:prstGeom>
        </p:spPr>
      </p:pic>
      <p:sp>
        <p:nvSpPr>
          <p:cNvPr name="TextBox 3" id="3"/>
          <p:cNvSpPr txBox="true"/>
          <p:nvPr/>
        </p:nvSpPr>
        <p:spPr>
          <a:xfrm rot="0">
            <a:off x="7650675" y="2474166"/>
            <a:ext cx="4791432" cy="1301077"/>
          </a:xfrm>
          <a:prstGeom prst="rect">
            <a:avLst/>
          </a:prstGeom>
        </p:spPr>
        <p:txBody>
          <a:bodyPr anchor="t" rtlCol="false" tIns="0" lIns="0" bIns="0" rIns="0">
            <a:spAutoFit/>
          </a:bodyPr>
          <a:lstStyle/>
          <a:p>
            <a:pPr algn="ctr">
              <a:lnSpc>
                <a:spcPts val="10639"/>
              </a:lnSpc>
            </a:pPr>
            <a:r>
              <a:rPr lang="en-US" sz="7599">
                <a:solidFill>
                  <a:srgbClr val="000000"/>
                </a:solidFill>
                <a:latin typeface="Open Sans Extra Bold"/>
              </a:rPr>
              <a:t>FEATURES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73" t="6630" r="71" b="11316"/>
          <a:stretch>
            <a:fillRect/>
          </a:stretch>
        </p:blipFill>
        <p:spPr>
          <a:xfrm>
            <a:off x="0" y="0"/>
            <a:ext cx="13004800" cy="7315200"/>
          </a:xfrm>
          <a:prstGeom prst="rect">
            <a:avLst/>
          </a:prstGeom>
        </p:spPr>
      </p:pic>
      <p:grpSp>
        <p:nvGrpSpPr>
          <p:cNvPr name="Group 3" id="3"/>
          <p:cNvGrpSpPr/>
          <p:nvPr/>
        </p:nvGrpSpPr>
        <p:grpSpPr>
          <a:xfrm rot="0">
            <a:off x="497862" y="-1394880"/>
            <a:ext cx="10704555" cy="8301447"/>
            <a:chOff x="0" y="0"/>
            <a:chExt cx="14272741" cy="11068596"/>
          </a:xfrm>
        </p:grpSpPr>
        <p:sp>
          <p:nvSpPr>
            <p:cNvPr name="TextBox 4" id="4"/>
            <p:cNvSpPr txBox="true"/>
            <p:nvPr/>
          </p:nvSpPr>
          <p:spPr>
            <a:xfrm rot="0">
              <a:off x="0" y="85725"/>
              <a:ext cx="14272741" cy="1589596"/>
            </a:xfrm>
            <a:prstGeom prst="rect">
              <a:avLst/>
            </a:prstGeom>
          </p:spPr>
          <p:txBody>
            <a:bodyPr anchor="t" rtlCol="false" tIns="0" lIns="0" bIns="0" rIns="0">
              <a:spAutoFit/>
            </a:bodyPr>
            <a:lstStyle/>
            <a:p>
              <a:pPr algn="l">
                <a:lnSpc>
                  <a:spcPts val="9069"/>
                </a:lnSpc>
              </a:pPr>
            </a:p>
          </p:txBody>
        </p:sp>
        <p:sp>
          <p:nvSpPr>
            <p:cNvPr name="TextBox 5" id="5"/>
            <p:cNvSpPr txBox="true"/>
            <p:nvPr/>
          </p:nvSpPr>
          <p:spPr>
            <a:xfrm rot="0">
              <a:off x="27897" y="2421153"/>
              <a:ext cx="14216947" cy="8647443"/>
            </a:xfrm>
            <a:prstGeom prst="rect">
              <a:avLst/>
            </a:prstGeom>
          </p:spPr>
          <p:txBody>
            <a:bodyPr anchor="t" rtlCol="false" tIns="0" lIns="0" bIns="0" rIns="0">
              <a:spAutoFit/>
            </a:bodyPr>
            <a:lstStyle/>
            <a:p>
              <a:pPr>
                <a:lnSpc>
                  <a:spcPts val="4671"/>
                </a:lnSpc>
              </a:pPr>
              <a:r>
                <a:rPr lang="en-US" sz="3337">
                  <a:solidFill>
                    <a:srgbClr val="FFFFFF"/>
                  </a:solidFill>
                  <a:latin typeface="HK Grotesk Medium Bold"/>
                </a:rPr>
                <a:t>Account Handling:</a:t>
              </a:r>
            </a:p>
            <a:p>
              <a:pPr>
                <a:lnSpc>
                  <a:spcPts val="4671"/>
                </a:lnSpc>
              </a:pPr>
              <a:r>
                <a:rPr lang="en-US" sz="3337">
                  <a:solidFill>
                    <a:srgbClr val="FFFFFF"/>
                  </a:solidFill>
                  <a:latin typeface="HK Grotesk Medium Bold"/>
                </a:rPr>
                <a:t> Our program is able to create an account for both accessing the account and generating in house payment account, login in an account by verify necessary credentials like password and forgot password.</a:t>
              </a:r>
            </a:p>
            <a:p>
              <a:pPr>
                <a:lnSpc>
                  <a:spcPts val="4671"/>
                </a:lnSpc>
              </a:pPr>
              <a:r>
                <a:rPr lang="en-US" sz="2355">
                  <a:solidFill>
                    <a:srgbClr val="FFFFFF"/>
                  </a:solidFill>
                  <a:latin typeface="Arimo Bold"/>
                </a:rPr>
                <a:t>Our primary verification is done through email:</a:t>
              </a:r>
            </a:p>
            <a:p>
              <a:pPr>
                <a:lnSpc>
                  <a:spcPts val="4671"/>
                </a:lnSpc>
              </a:pPr>
              <a:r>
                <a:rPr lang="en-US" sz="2355">
                  <a:solidFill>
                    <a:srgbClr val="FFFFFF"/>
                  </a:solidFill>
                  <a:latin typeface="Arimo Bold"/>
                </a:rPr>
                <a:t>We use email for:</a:t>
              </a:r>
            </a:p>
            <a:p>
              <a:pPr>
                <a:lnSpc>
                  <a:spcPts val="4671"/>
                </a:lnSpc>
              </a:pPr>
              <a:r>
                <a:rPr lang="en-US" sz="2355">
                  <a:solidFill>
                    <a:srgbClr val="FFFFFF"/>
                  </a:solidFill>
                  <a:latin typeface="Arimo Bold"/>
                </a:rPr>
                <a:t>Verifying email during creating an account by sending a OTP through email.</a:t>
              </a:r>
            </a:p>
            <a:p>
              <a:pPr algn="l">
                <a:lnSpc>
                  <a:spcPts val="4671"/>
                </a:lnSpc>
              </a:pPr>
              <a:r>
                <a:rPr lang="en-US" sz="2355">
                  <a:solidFill>
                    <a:srgbClr val="FFFFFF"/>
                  </a:solidFill>
                  <a:latin typeface="Arimo Bold"/>
                </a:rPr>
                <a:t>Authenticate the user when there is forget password request for a account.</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73" t="6630" r="71" b="11316"/>
          <a:stretch>
            <a:fillRect/>
          </a:stretch>
        </p:blipFill>
        <p:spPr>
          <a:xfrm>
            <a:off x="0" y="0"/>
            <a:ext cx="13004800" cy="7315200"/>
          </a:xfrm>
          <a:prstGeom prst="rect">
            <a:avLst/>
          </a:prstGeom>
        </p:spPr>
      </p:pic>
      <p:grpSp>
        <p:nvGrpSpPr>
          <p:cNvPr name="Group 3" id="3"/>
          <p:cNvGrpSpPr/>
          <p:nvPr/>
        </p:nvGrpSpPr>
        <p:grpSpPr>
          <a:xfrm rot="0">
            <a:off x="390020" y="-1430551"/>
            <a:ext cx="10704555" cy="7114632"/>
            <a:chOff x="0" y="0"/>
            <a:chExt cx="14272741" cy="9486176"/>
          </a:xfrm>
        </p:grpSpPr>
        <p:sp>
          <p:nvSpPr>
            <p:cNvPr name="TextBox 4" id="4"/>
            <p:cNvSpPr txBox="true"/>
            <p:nvPr/>
          </p:nvSpPr>
          <p:spPr>
            <a:xfrm rot="0">
              <a:off x="0" y="85725"/>
              <a:ext cx="14272741" cy="1589596"/>
            </a:xfrm>
            <a:prstGeom prst="rect">
              <a:avLst/>
            </a:prstGeom>
          </p:spPr>
          <p:txBody>
            <a:bodyPr anchor="t" rtlCol="false" tIns="0" lIns="0" bIns="0" rIns="0">
              <a:spAutoFit/>
            </a:bodyPr>
            <a:lstStyle/>
            <a:p>
              <a:pPr algn="l">
                <a:lnSpc>
                  <a:spcPts val="9069"/>
                </a:lnSpc>
              </a:pPr>
            </a:p>
          </p:txBody>
        </p:sp>
        <p:sp>
          <p:nvSpPr>
            <p:cNvPr name="TextBox 5" id="5"/>
            <p:cNvSpPr txBox="true"/>
            <p:nvPr/>
          </p:nvSpPr>
          <p:spPr>
            <a:xfrm rot="0">
              <a:off x="27897" y="2421153"/>
              <a:ext cx="14216947" cy="7065023"/>
            </a:xfrm>
            <a:prstGeom prst="rect">
              <a:avLst/>
            </a:prstGeom>
          </p:spPr>
          <p:txBody>
            <a:bodyPr anchor="t" rtlCol="false" tIns="0" lIns="0" bIns="0" rIns="0">
              <a:spAutoFit/>
            </a:bodyPr>
            <a:lstStyle/>
            <a:p>
              <a:pPr>
                <a:lnSpc>
                  <a:spcPts val="4671"/>
                </a:lnSpc>
              </a:pPr>
              <a:r>
                <a:rPr lang="en-US" sz="3337">
                  <a:solidFill>
                    <a:srgbClr val="FFFFFF"/>
                  </a:solidFill>
                  <a:latin typeface="HK Grotesk Medium Bold"/>
                </a:rPr>
                <a:t>Cart system:</a:t>
              </a:r>
            </a:p>
            <a:p>
              <a:pPr>
                <a:lnSpc>
                  <a:spcPts val="4671"/>
                </a:lnSpc>
              </a:pPr>
              <a:r>
                <a:rPr lang="en-US" sz="1199">
                  <a:solidFill>
                    <a:srgbClr val="FFFFFF"/>
                  </a:solidFill>
                  <a:latin typeface="Arimo Bold"/>
                </a:rPr>
                <a:t>A simple easy-to-use  GUI for user to select items to add to shopping cart.</a:t>
              </a:r>
            </a:p>
            <a:p>
              <a:pPr>
                <a:lnSpc>
                  <a:spcPts val="4671"/>
                </a:lnSpc>
              </a:pPr>
              <a:r>
                <a:rPr lang="en-US" sz="1199">
                  <a:solidFill>
                    <a:srgbClr val="FFFFFF"/>
                  </a:solidFill>
                  <a:latin typeface="Arimo Bold"/>
                </a:rPr>
                <a:t>The user can even remove the item once they added to the cart and simultaneous updating of final price.</a:t>
              </a:r>
            </a:p>
            <a:p>
              <a:pPr>
                <a:lnSpc>
                  <a:spcPts val="4671"/>
                </a:lnSpc>
              </a:pPr>
            </a:p>
            <a:p>
              <a:pPr>
                <a:lnSpc>
                  <a:spcPts val="4671"/>
                </a:lnSpc>
              </a:pPr>
              <a:r>
                <a:rPr lang="en-US" sz="3337">
                  <a:solidFill>
                    <a:srgbClr val="FFFFFF"/>
                  </a:solidFill>
                  <a:latin typeface="HK Grotesk Medium Bold"/>
                </a:rPr>
                <a:t>Chatbot:</a:t>
              </a:r>
            </a:p>
            <a:p>
              <a:pPr algn="l">
                <a:lnSpc>
                  <a:spcPts val="4671"/>
                </a:lnSpc>
              </a:pPr>
              <a:r>
                <a:rPr lang="en-US" sz="3337">
                  <a:solidFill>
                    <a:srgbClr val="FFFFFF"/>
                  </a:solidFill>
                  <a:latin typeface="HK Grotesk Medium Bold"/>
                </a:rPr>
                <a:t>A simple chatbot to respond to simple queries from the users.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73" t="6630" r="71" b="11316"/>
          <a:stretch>
            <a:fillRect/>
          </a:stretch>
        </p:blipFill>
        <p:spPr>
          <a:xfrm>
            <a:off x="0" y="0"/>
            <a:ext cx="13004800" cy="7315200"/>
          </a:xfrm>
          <a:prstGeom prst="rect">
            <a:avLst/>
          </a:prstGeom>
        </p:spPr>
      </p:pic>
      <p:grpSp>
        <p:nvGrpSpPr>
          <p:cNvPr name="Group 3" id="3"/>
          <p:cNvGrpSpPr/>
          <p:nvPr/>
        </p:nvGrpSpPr>
        <p:grpSpPr>
          <a:xfrm rot="0">
            <a:off x="318125" y="-1331282"/>
            <a:ext cx="10704555" cy="5334410"/>
            <a:chOff x="0" y="0"/>
            <a:chExt cx="14272741" cy="7112546"/>
          </a:xfrm>
        </p:grpSpPr>
        <p:sp>
          <p:nvSpPr>
            <p:cNvPr name="TextBox 4" id="4"/>
            <p:cNvSpPr txBox="true"/>
            <p:nvPr/>
          </p:nvSpPr>
          <p:spPr>
            <a:xfrm rot="0">
              <a:off x="0" y="85725"/>
              <a:ext cx="14272741" cy="1589596"/>
            </a:xfrm>
            <a:prstGeom prst="rect">
              <a:avLst/>
            </a:prstGeom>
          </p:spPr>
          <p:txBody>
            <a:bodyPr anchor="t" rtlCol="false" tIns="0" lIns="0" bIns="0" rIns="0">
              <a:spAutoFit/>
            </a:bodyPr>
            <a:lstStyle/>
            <a:p>
              <a:pPr algn="l">
                <a:lnSpc>
                  <a:spcPts val="9069"/>
                </a:lnSpc>
              </a:pPr>
            </a:p>
          </p:txBody>
        </p:sp>
        <p:sp>
          <p:nvSpPr>
            <p:cNvPr name="TextBox 5" id="5"/>
            <p:cNvSpPr txBox="true"/>
            <p:nvPr/>
          </p:nvSpPr>
          <p:spPr>
            <a:xfrm rot="0">
              <a:off x="27897" y="2421153"/>
              <a:ext cx="14216947" cy="4691393"/>
            </a:xfrm>
            <a:prstGeom prst="rect">
              <a:avLst/>
            </a:prstGeom>
          </p:spPr>
          <p:txBody>
            <a:bodyPr anchor="t" rtlCol="false" tIns="0" lIns="0" bIns="0" rIns="0">
              <a:spAutoFit/>
            </a:bodyPr>
            <a:lstStyle/>
            <a:p>
              <a:pPr>
                <a:lnSpc>
                  <a:spcPts val="4671"/>
                </a:lnSpc>
              </a:pPr>
              <a:r>
                <a:rPr lang="en-US" sz="3337">
                  <a:solidFill>
                    <a:srgbClr val="FFFFFF"/>
                  </a:solidFill>
                  <a:latin typeface="HK Grotesk Medium Bold"/>
                </a:rPr>
                <a:t>Payment gateway: </a:t>
              </a:r>
            </a:p>
            <a:p>
              <a:pPr algn="l">
                <a:lnSpc>
                  <a:spcPts val="4671"/>
                </a:lnSpc>
              </a:pPr>
              <a:r>
                <a:rPr lang="en-US" sz="3337">
                  <a:solidFill>
                    <a:srgbClr val="FFFFFF"/>
                  </a:solidFill>
                  <a:latin typeface="HK Grotesk Medium Bold"/>
                </a:rPr>
                <a:t>We have a created a inhouse gateway where the user only need to verify his bank credential once and then he can create a id and password which he can use during checkout making the process easier for user every time he makes purchase.</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941" t="12265" r="5007" b="0"/>
          <a:stretch>
            <a:fillRect/>
          </a:stretch>
        </p:blipFill>
        <p:spPr>
          <a:xfrm>
            <a:off x="0" y="0"/>
            <a:ext cx="13004800" cy="7315200"/>
          </a:xfrm>
          <a:prstGeom prst="rect">
            <a:avLst/>
          </a:prstGeom>
        </p:spPr>
      </p:pic>
      <p:grpSp>
        <p:nvGrpSpPr>
          <p:cNvPr name="Group 3" id="3"/>
          <p:cNvGrpSpPr/>
          <p:nvPr/>
        </p:nvGrpSpPr>
        <p:grpSpPr>
          <a:xfrm rot="0">
            <a:off x="5374558" y="3235964"/>
            <a:ext cx="6324086" cy="2151457"/>
            <a:chOff x="0" y="0"/>
            <a:chExt cx="8432115" cy="2868610"/>
          </a:xfrm>
        </p:grpSpPr>
        <p:sp>
          <p:nvSpPr>
            <p:cNvPr name="TextBox 4" id="4"/>
            <p:cNvSpPr txBox="true"/>
            <p:nvPr/>
          </p:nvSpPr>
          <p:spPr>
            <a:xfrm rot="0">
              <a:off x="0" y="333375"/>
              <a:ext cx="8432115" cy="2105025"/>
            </a:xfrm>
            <a:prstGeom prst="rect">
              <a:avLst/>
            </a:prstGeom>
          </p:spPr>
          <p:txBody>
            <a:bodyPr anchor="t" rtlCol="false" tIns="0" lIns="0" bIns="0" rIns="0">
              <a:spAutoFit/>
            </a:bodyPr>
            <a:lstStyle/>
            <a:p>
              <a:pPr algn="ctr">
                <a:lnSpc>
                  <a:spcPts val="10920"/>
                </a:lnSpc>
              </a:pPr>
              <a:r>
                <a:rPr lang="en-US" sz="12000" spc="288">
                  <a:solidFill>
                    <a:srgbClr val="FF1616"/>
                  </a:solidFill>
                  <a:latin typeface="Anaktoria"/>
                </a:rPr>
                <a:t>RESULT</a:t>
              </a:r>
            </a:p>
          </p:txBody>
        </p:sp>
        <p:sp>
          <p:nvSpPr>
            <p:cNvPr name="TextBox 5" id="5"/>
            <p:cNvSpPr txBox="true"/>
            <p:nvPr/>
          </p:nvSpPr>
          <p:spPr>
            <a:xfrm rot="0">
              <a:off x="679143" y="2476500"/>
              <a:ext cx="7073828" cy="392110"/>
            </a:xfrm>
            <a:prstGeom prst="rect">
              <a:avLst/>
            </a:prstGeom>
          </p:spPr>
          <p:txBody>
            <a:bodyPr anchor="t" rtlCol="false" tIns="0" lIns="0" bIns="0" rIns="0">
              <a:spAutoFit/>
            </a:bodyPr>
            <a:lstStyle/>
            <a:p>
              <a:pPr algn="ctr">
                <a:lnSpc>
                  <a:spcPts val="2431"/>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83" r="0" b="183"/>
          <a:stretch>
            <a:fillRect/>
          </a:stretch>
        </p:blipFill>
        <p:spPr>
          <a:xfrm flipH="false" flipV="false" rot="0">
            <a:off x="0" y="0"/>
            <a:ext cx="7023796" cy="7315200"/>
          </a:xfrm>
          <a:prstGeom prst="rect">
            <a:avLst/>
          </a:prstGeom>
        </p:spPr>
      </p:pic>
      <p:pic>
        <p:nvPicPr>
          <p:cNvPr name="Picture 3" id="3"/>
          <p:cNvPicPr>
            <a:picLocks noChangeAspect="true"/>
          </p:cNvPicPr>
          <p:nvPr/>
        </p:nvPicPr>
        <p:blipFill>
          <a:blip r:embed="rId3"/>
          <a:srcRect l="377" t="0" r="0" b="0"/>
          <a:stretch>
            <a:fillRect/>
          </a:stretch>
        </p:blipFill>
        <p:spPr>
          <a:xfrm flipH="false" flipV="false" rot="0">
            <a:off x="8297034" y="0"/>
            <a:ext cx="4533807" cy="7315200"/>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0894" y="1240374"/>
            <a:ext cx="5900750" cy="53433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245914" y="260275"/>
            <a:ext cx="6765236" cy="679465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33" r="73" b="7833"/>
          <a:stretch>
            <a:fillRect/>
          </a:stretch>
        </p:blipFill>
        <p:spPr>
          <a:xfrm>
            <a:off x="0" y="0"/>
            <a:ext cx="13004800" cy="7315200"/>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81" t="0" r="781" b="7734"/>
          <a:stretch>
            <a:fillRect/>
          </a:stretch>
        </p:blipFill>
        <p:spPr>
          <a:xfrm flipH="false" flipV="false" rot="0">
            <a:off x="180309" y="1665566"/>
            <a:ext cx="7360114" cy="3657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708316" y="206067"/>
            <a:ext cx="5302834" cy="6576598"/>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45" t="0" r="845" b="0"/>
          <a:stretch>
            <a:fillRect/>
          </a:stretch>
        </p:blipFill>
        <p:spPr>
          <a:xfrm flipH="false" flipV="false" rot="0">
            <a:off x="6350" y="0"/>
            <a:ext cx="13004800" cy="7441016"/>
          </a:xfrm>
          <a:prstGeom prst="rect">
            <a:avLst/>
          </a:prstGeom>
        </p:spPr>
      </p:pic>
      <p:grpSp>
        <p:nvGrpSpPr>
          <p:cNvPr name="Group 3" id="3"/>
          <p:cNvGrpSpPr/>
          <p:nvPr/>
        </p:nvGrpSpPr>
        <p:grpSpPr>
          <a:xfrm rot="0">
            <a:off x="6288658" y="1070846"/>
            <a:ext cx="6539580" cy="5425139"/>
            <a:chOff x="0" y="0"/>
            <a:chExt cx="8719441" cy="7233518"/>
          </a:xfrm>
        </p:grpSpPr>
        <p:sp>
          <p:nvSpPr>
            <p:cNvPr name="TextBox 4" id="4"/>
            <p:cNvSpPr txBox="true"/>
            <p:nvPr/>
          </p:nvSpPr>
          <p:spPr>
            <a:xfrm rot="0">
              <a:off x="0" y="0"/>
              <a:ext cx="8719441" cy="6339840"/>
            </a:xfrm>
            <a:prstGeom prst="rect">
              <a:avLst/>
            </a:prstGeom>
          </p:spPr>
          <p:txBody>
            <a:bodyPr anchor="t" rtlCol="false" tIns="0" lIns="0" bIns="0" rIns="0">
              <a:spAutoFit/>
            </a:bodyPr>
            <a:lstStyle/>
            <a:p>
              <a:pPr algn="ctr">
                <a:lnSpc>
                  <a:spcPts val="9360"/>
                </a:lnSpc>
              </a:pPr>
              <a:r>
                <a:rPr lang="en-US" sz="7800">
                  <a:solidFill>
                    <a:srgbClr val="FFFFFF"/>
                  </a:solidFill>
                  <a:latin typeface="Life Savers"/>
                </a:rPr>
                <a:t>CONCLUSION</a:t>
              </a:r>
            </a:p>
            <a:p>
              <a:pPr algn="ctr">
                <a:lnSpc>
                  <a:spcPts val="9360"/>
                </a:lnSpc>
              </a:pPr>
              <a:r>
                <a:rPr lang="en-US" sz="7800">
                  <a:solidFill>
                    <a:srgbClr val="FFFFFF"/>
                  </a:solidFill>
                  <a:latin typeface="Life Savers"/>
                </a:rPr>
                <a:t>&amp;</a:t>
              </a:r>
            </a:p>
            <a:p>
              <a:pPr algn="ctr">
                <a:lnSpc>
                  <a:spcPts val="9360"/>
                </a:lnSpc>
              </a:pPr>
              <a:r>
                <a:rPr lang="en-US" sz="7800">
                  <a:solidFill>
                    <a:srgbClr val="FFFFFF"/>
                  </a:solidFill>
                  <a:latin typeface="Life Savers"/>
                </a:rPr>
                <a:t>FUTURE SCOPE</a:t>
              </a:r>
            </a:p>
          </p:txBody>
        </p:sp>
        <p:sp>
          <p:nvSpPr>
            <p:cNvPr name="TextBox 5" id="5"/>
            <p:cNvSpPr txBox="true"/>
            <p:nvPr/>
          </p:nvSpPr>
          <p:spPr>
            <a:xfrm rot="0">
              <a:off x="524082" y="6810608"/>
              <a:ext cx="7671277" cy="422910"/>
            </a:xfrm>
            <a:prstGeom prst="rect">
              <a:avLst/>
            </a:prstGeom>
          </p:spPr>
          <p:txBody>
            <a:bodyPr anchor="t" rtlCol="false" tIns="0" lIns="0" bIns="0" rIns="0">
              <a:spAutoFit/>
            </a:bodyPr>
            <a:lstStyle/>
            <a:p>
              <a:pPr algn="ctr">
                <a:lnSpc>
                  <a:spcPts val="261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617" r="73" b="8154"/>
          <a:stretch>
            <a:fillRect/>
          </a:stretch>
        </p:blipFill>
        <p:spPr>
          <a:xfrm>
            <a:off x="0" y="0"/>
            <a:ext cx="13004800" cy="7315200"/>
          </a:xfrm>
          <a:prstGeom prst="rect">
            <a:avLst/>
          </a:prstGeom>
        </p:spPr>
      </p:pic>
      <p:grpSp>
        <p:nvGrpSpPr>
          <p:cNvPr name="Group 3" id="3"/>
          <p:cNvGrpSpPr/>
          <p:nvPr/>
        </p:nvGrpSpPr>
        <p:grpSpPr>
          <a:xfrm rot="0">
            <a:off x="623678" y="1269548"/>
            <a:ext cx="11548110" cy="5135579"/>
            <a:chOff x="0" y="0"/>
            <a:chExt cx="15397480" cy="6847438"/>
          </a:xfrm>
        </p:grpSpPr>
        <p:sp>
          <p:nvSpPr>
            <p:cNvPr name="TextBox 4" id="4"/>
            <p:cNvSpPr txBox="true"/>
            <p:nvPr/>
          </p:nvSpPr>
          <p:spPr>
            <a:xfrm rot="0">
              <a:off x="0" y="0"/>
              <a:ext cx="15397480" cy="5953760"/>
            </a:xfrm>
            <a:prstGeom prst="rect">
              <a:avLst/>
            </a:prstGeom>
          </p:spPr>
          <p:txBody>
            <a:bodyPr anchor="t" rtlCol="false" tIns="0" lIns="0" bIns="0" rIns="0">
              <a:spAutoFit/>
            </a:bodyPr>
            <a:lstStyle/>
            <a:p>
              <a:pPr algn="ctr">
                <a:lnSpc>
                  <a:spcPts val="4799"/>
                </a:lnSpc>
              </a:pPr>
              <a:r>
                <a:rPr lang="en-US" sz="3999">
                  <a:solidFill>
                    <a:srgbClr val="000000"/>
                  </a:solidFill>
                  <a:latin typeface="Life Savers"/>
                </a:rPr>
                <a:t>We have successfully created an online shopping store which can be distributed to small vendors to employ it for their use.</a:t>
              </a:r>
            </a:p>
            <a:p>
              <a:pPr algn="ctr">
                <a:lnSpc>
                  <a:spcPts val="1560"/>
                </a:lnSpc>
              </a:pPr>
              <a:r>
                <a:rPr lang="en-US" sz="1300">
                  <a:solidFill>
                    <a:srgbClr val="000000"/>
                  </a:solidFill>
                  <a:latin typeface="Life Savers"/>
                </a:rPr>
                <a:t> </a:t>
              </a:r>
            </a:p>
            <a:p>
              <a:pPr algn="ctr">
                <a:lnSpc>
                  <a:spcPts val="4799"/>
                </a:lnSpc>
              </a:pPr>
              <a:r>
                <a:rPr lang="en-US" sz="3999">
                  <a:solidFill>
                    <a:srgbClr val="000000"/>
                  </a:solidFill>
                  <a:latin typeface="Arimo"/>
                </a:rPr>
                <a:t>Our future endeavors include : Ordering more than 4 items of a particular product auto-updating inventory verifying phone number</a:t>
              </a:r>
            </a:p>
            <a:p>
              <a:pPr algn="ctr">
                <a:lnSpc>
                  <a:spcPts val="4799"/>
                </a:lnSpc>
              </a:pPr>
            </a:p>
          </p:txBody>
        </p:sp>
        <p:sp>
          <p:nvSpPr>
            <p:cNvPr name="TextBox 5" id="5"/>
            <p:cNvSpPr txBox="true"/>
            <p:nvPr/>
          </p:nvSpPr>
          <p:spPr>
            <a:xfrm rot="0">
              <a:off x="925465" y="6424528"/>
              <a:ext cx="13546549" cy="422910"/>
            </a:xfrm>
            <a:prstGeom prst="rect">
              <a:avLst/>
            </a:prstGeom>
          </p:spPr>
          <p:txBody>
            <a:bodyPr anchor="t" rtlCol="false" tIns="0" lIns="0" bIns="0" rIns="0">
              <a:spAutoFit/>
            </a:bodyPr>
            <a:lstStyle/>
            <a:p>
              <a:pPr algn="ctr">
                <a:lnSpc>
                  <a:spcPts val="2610"/>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41" t="7797" r="72" b="7797"/>
          <a:stretch>
            <a:fillRect/>
          </a:stretch>
        </p:blipFill>
        <p:spPr>
          <a:xfrm>
            <a:off x="0" y="0"/>
            <a:ext cx="13004800" cy="73152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665495" y="1606577"/>
            <a:ext cx="7292526" cy="4102046"/>
          </a:xfrm>
          <a:prstGeom prst="rect">
            <a:avLst/>
          </a:prstGeom>
        </p:spPr>
      </p:pic>
      <p:sp>
        <p:nvSpPr>
          <p:cNvPr name="TextBox 4" id="4"/>
          <p:cNvSpPr txBox="true"/>
          <p:nvPr/>
        </p:nvSpPr>
        <p:spPr>
          <a:xfrm rot="0">
            <a:off x="4397395" y="3141345"/>
            <a:ext cx="4216360" cy="927735"/>
          </a:xfrm>
          <a:prstGeom prst="rect">
            <a:avLst/>
          </a:prstGeom>
        </p:spPr>
        <p:txBody>
          <a:bodyPr anchor="t" rtlCol="false" tIns="0" lIns="0" bIns="0" rIns="0">
            <a:spAutoFit/>
          </a:bodyPr>
          <a:lstStyle/>
          <a:p>
            <a:pPr algn="ctr">
              <a:lnSpc>
                <a:spcPts val="7559"/>
              </a:lnSpc>
            </a:pPr>
            <a:r>
              <a:rPr lang="en-US" sz="5400">
                <a:solidFill>
                  <a:srgbClr val="000000"/>
                </a:solidFill>
                <a:latin typeface="Open Sans Extra Bold"/>
              </a:rPr>
              <a:t>REFERENCES</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0954" y="548942"/>
            <a:ext cx="8085317" cy="6766258"/>
            <a:chOff x="0" y="0"/>
            <a:chExt cx="10780423" cy="9021678"/>
          </a:xfrm>
        </p:grpSpPr>
        <p:sp>
          <p:nvSpPr>
            <p:cNvPr name="TextBox 3" id="3"/>
            <p:cNvSpPr txBox="true"/>
            <p:nvPr/>
          </p:nvSpPr>
          <p:spPr>
            <a:xfrm rot="0">
              <a:off x="0" y="0"/>
              <a:ext cx="10780423" cy="8128000"/>
            </a:xfrm>
            <a:prstGeom prst="rect">
              <a:avLst/>
            </a:prstGeom>
          </p:spPr>
          <p:txBody>
            <a:bodyPr anchor="t" rtlCol="false" tIns="0" lIns="0" bIns="0" rIns="0">
              <a:spAutoFit/>
            </a:bodyPr>
            <a:lstStyle/>
            <a:p>
              <a:pPr algn="ctr" marL="971550" indent="-485775" lvl="1">
                <a:lnSpc>
                  <a:spcPts val="5400"/>
                </a:lnSpc>
                <a:buFont typeface="Arial"/>
                <a:buChar char="•"/>
              </a:pPr>
              <a:r>
                <a:rPr lang="en-US" sz="4500">
                  <a:solidFill>
                    <a:srgbClr val="3C1C14"/>
                  </a:solidFill>
                  <a:latin typeface="Life Savers"/>
                </a:rPr>
                <a:t>https://stackoverflow.com</a:t>
              </a:r>
            </a:p>
            <a:p>
              <a:pPr algn="ctr" marL="971550" indent="-485775" lvl="1">
                <a:lnSpc>
                  <a:spcPts val="5400"/>
                </a:lnSpc>
                <a:buFont typeface="Arial"/>
                <a:buChar char="•"/>
              </a:pPr>
              <a:r>
                <a:rPr lang="en-US" sz="4500">
                  <a:solidFill>
                    <a:srgbClr val="3C1C14"/>
                  </a:solidFill>
                  <a:latin typeface="Life Savers"/>
                </a:rPr>
                <a:t>https://www.google.com/</a:t>
              </a:r>
            </a:p>
            <a:p>
              <a:pPr algn="ctr" marL="971550" indent="-485775" lvl="1">
                <a:lnSpc>
                  <a:spcPts val="5400"/>
                </a:lnSpc>
                <a:buFont typeface="Arial"/>
                <a:buChar char="•"/>
              </a:pPr>
              <a:r>
                <a:rPr lang="en-US" sz="4500">
                  <a:solidFill>
                    <a:srgbClr val="3C1C14"/>
                  </a:solidFill>
                  <a:latin typeface="Life Savers"/>
                </a:rPr>
                <a:t>  </a:t>
              </a:r>
              <a:r>
                <a:rPr lang="en-US" sz="4500">
                  <a:solidFill>
                    <a:srgbClr val="3C1C14"/>
                  </a:solidFill>
                  <a:latin typeface="Life Savers"/>
                </a:rPr>
                <a:t>https://www.youtube.com/</a:t>
              </a:r>
            </a:p>
            <a:p>
              <a:pPr algn="ctr" marL="971550" indent="-485775" lvl="1">
                <a:lnSpc>
                  <a:spcPts val="5400"/>
                </a:lnSpc>
                <a:buFont typeface="Arial"/>
                <a:buChar char="•"/>
              </a:pPr>
              <a:r>
                <a:rPr lang="en-US" sz="4500">
                  <a:solidFill>
                    <a:srgbClr val="3C1C14"/>
                  </a:solidFill>
                  <a:latin typeface="Life Savers"/>
                </a:rPr>
                <a:t> </a:t>
              </a:r>
              <a:r>
                <a:rPr lang="en-US" sz="4500">
                  <a:solidFill>
                    <a:srgbClr val="3C1C14"/>
                  </a:solidFill>
                  <a:latin typeface="Life Savers"/>
                </a:rPr>
                <a:t>https://www.udemy.com/</a:t>
              </a:r>
            </a:p>
            <a:p>
              <a:pPr algn="ctr">
                <a:lnSpc>
                  <a:spcPts val="5400"/>
                </a:lnSpc>
              </a:pPr>
            </a:p>
            <a:p>
              <a:pPr algn="ctr">
                <a:lnSpc>
                  <a:spcPts val="5400"/>
                </a:lnSpc>
              </a:pPr>
            </a:p>
            <a:p>
              <a:pPr algn="ctr">
                <a:lnSpc>
                  <a:spcPts val="5400"/>
                </a:lnSpc>
              </a:pPr>
            </a:p>
            <a:p>
              <a:pPr algn="ctr">
                <a:lnSpc>
                  <a:spcPts val="5400"/>
                </a:lnSpc>
              </a:pPr>
            </a:p>
            <a:p>
              <a:pPr algn="ctr">
                <a:lnSpc>
                  <a:spcPts val="4799"/>
                </a:lnSpc>
              </a:pPr>
            </a:p>
          </p:txBody>
        </p:sp>
        <p:sp>
          <p:nvSpPr>
            <p:cNvPr name="TextBox 4" id="4"/>
            <p:cNvSpPr txBox="true"/>
            <p:nvPr/>
          </p:nvSpPr>
          <p:spPr>
            <a:xfrm rot="0">
              <a:off x="647957" y="8598768"/>
              <a:ext cx="9484509" cy="422910"/>
            </a:xfrm>
            <a:prstGeom prst="rect">
              <a:avLst/>
            </a:prstGeom>
          </p:spPr>
          <p:txBody>
            <a:bodyPr anchor="t" rtlCol="false" tIns="0" lIns="0" bIns="0" rIns="0">
              <a:spAutoFit/>
            </a:bodyPr>
            <a:lstStyle/>
            <a:p>
              <a:pPr algn="ctr">
                <a:lnSpc>
                  <a:spcPts val="261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733" r="73" b="9733"/>
          <a:stretch>
            <a:fillRect/>
          </a:stretch>
        </p:blipFill>
        <p:spPr>
          <a:xfrm>
            <a:off x="0" y="0"/>
            <a:ext cx="13004800" cy="7315200"/>
          </a:xfrm>
          <a:prstGeom prst="rect">
            <a:avLst/>
          </a:prstGeom>
        </p:spPr>
      </p:pic>
      <p:grpSp>
        <p:nvGrpSpPr>
          <p:cNvPr name="Group 3" id="3"/>
          <p:cNvGrpSpPr/>
          <p:nvPr/>
        </p:nvGrpSpPr>
        <p:grpSpPr>
          <a:xfrm rot="0">
            <a:off x="1378573" y="-689732"/>
            <a:ext cx="8651485" cy="7273412"/>
            <a:chOff x="0" y="0"/>
            <a:chExt cx="11535313" cy="9697882"/>
          </a:xfrm>
        </p:grpSpPr>
        <p:sp>
          <p:nvSpPr>
            <p:cNvPr name="TextBox 4" id="4"/>
            <p:cNvSpPr txBox="true"/>
            <p:nvPr/>
          </p:nvSpPr>
          <p:spPr>
            <a:xfrm rot="0">
              <a:off x="0" y="85725"/>
              <a:ext cx="11535313" cy="1783340"/>
            </a:xfrm>
            <a:prstGeom prst="rect">
              <a:avLst/>
            </a:prstGeom>
          </p:spPr>
          <p:txBody>
            <a:bodyPr anchor="t" rtlCol="false" tIns="0" lIns="0" bIns="0" rIns="0">
              <a:spAutoFit/>
            </a:bodyPr>
            <a:lstStyle/>
            <a:p>
              <a:pPr algn="l">
                <a:lnSpc>
                  <a:spcPts val="10117"/>
                </a:lnSpc>
              </a:pPr>
            </a:p>
          </p:txBody>
        </p:sp>
        <p:sp>
          <p:nvSpPr>
            <p:cNvPr name="TextBox 5" id="5"/>
            <p:cNvSpPr txBox="true"/>
            <p:nvPr/>
          </p:nvSpPr>
          <p:spPr>
            <a:xfrm rot="0">
              <a:off x="22546" y="2688709"/>
              <a:ext cx="11490220" cy="7009173"/>
            </a:xfrm>
            <a:prstGeom prst="rect">
              <a:avLst/>
            </a:prstGeom>
          </p:spPr>
          <p:txBody>
            <a:bodyPr anchor="t" rtlCol="false" tIns="0" lIns="0" bIns="0" rIns="0">
              <a:spAutoFit/>
            </a:bodyPr>
            <a:lstStyle/>
            <a:p>
              <a:pPr>
                <a:lnSpc>
                  <a:spcPts val="5212"/>
                </a:lnSpc>
              </a:pPr>
              <a:r>
                <a:rPr lang="en-US" sz="3723">
                  <a:solidFill>
                    <a:srgbClr val="000000"/>
                  </a:solidFill>
                  <a:latin typeface="HK Grotesk Medium Bold"/>
                </a:rPr>
                <a:t>E-commerce system has massively replaced the physical shopping especially for electronic goods. Therefore, we have created our mini project to stimulate the initial aspects of an e-commerce engine starting with user creating an account and ending with checkout and payment.</a:t>
              </a:r>
            </a:p>
            <a:p>
              <a:pPr algn="l">
                <a:lnSpc>
                  <a:spcPts val="5212"/>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9378" t="20028" r="59" b="12002"/>
          <a:stretch>
            <a:fillRect/>
          </a:stretch>
        </p:blipFill>
        <p:spPr>
          <a:xfrm>
            <a:off x="0" y="0"/>
            <a:ext cx="13004800" cy="7315200"/>
          </a:xfrm>
          <a:prstGeom prst="rect">
            <a:avLst/>
          </a:prstGeom>
        </p:spPr>
      </p:pic>
      <p:sp>
        <p:nvSpPr>
          <p:cNvPr name="TextBox 3" id="3"/>
          <p:cNvSpPr txBox="true"/>
          <p:nvPr/>
        </p:nvSpPr>
        <p:spPr>
          <a:xfrm rot="0">
            <a:off x="9238734" y="1690696"/>
            <a:ext cx="2292787" cy="1519471"/>
          </a:xfrm>
          <a:prstGeom prst="rect">
            <a:avLst/>
          </a:prstGeom>
        </p:spPr>
        <p:txBody>
          <a:bodyPr anchor="t" rtlCol="false" tIns="0" lIns="0" bIns="0" rIns="0">
            <a:spAutoFit/>
          </a:bodyPr>
          <a:lstStyle/>
          <a:p>
            <a:pPr algn="ctr">
              <a:lnSpc>
                <a:spcPts val="12383"/>
              </a:lnSpc>
            </a:pPr>
            <a:r>
              <a:rPr lang="en-US" sz="8845">
                <a:solidFill>
                  <a:srgbClr val="7F98D4"/>
                </a:solidFill>
                <a:latin typeface="Open Sans Extra Bold"/>
              </a:rPr>
              <a:t>AIM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9000"/>
          </a:blip>
          <a:srcRect l="0" t="7806" r="73" b="7806"/>
          <a:stretch>
            <a:fillRect/>
          </a:stretch>
        </p:blipFill>
        <p:spPr>
          <a:xfrm>
            <a:off x="0" y="0"/>
            <a:ext cx="13004800" cy="7315200"/>
          </a:xfrm>
          <a:prstGeom prst="rect">
            <a:avLst/>
          </a:prstGeom>
        </p:spPr>
      </p:pic>
      <p:grpSp>
        <p:nvGrpSpPr>
          <p:cNvPr name="Group 3" id="3"/>
          <p:cNvGrpSpPr/>
          <p:nvPr/>
        </p:nvGrpSpPr>
        <p:grpSpPr>
          <a:xfrm rot="0">
            <a:off x="1468441" y="-876835"/>
            <a:ext cx="8651485" cy="7935198"/>
            <a:chOff x="0" y="0"/>
            <a:chExt cx="11535313" cy="10580264"/>
          </a:xfrm>
        </p:grpSpPr>
        <p:sp>
          <p:nvSpPr>
            <p:cNvPr name="TextBox 4" id="4"/>
            <p:cNvSpPr txBox="true"/>
            <p:nvPr/>
          </p:nvSpPr>
          <p:spPr>
            <a:xfrm rot="0">
              <a:off x="0" y="85725"/>
              <a:ext cx="11535313" cy="1783340"/>
            </a:xfrm>
            <a:prstGeom prst="rect">
              <a:avLst/>
            </a:prstGeom>
          </p:spPr>
          <p:txBody>
            <a:bodyPr anchor="t" rtlCol="false" tIns="0" lIns="0" bIns="0" rIns="0">
              <a:spAutoFit/>
            </a:bodyPr>
            <a:lstStyle/>
            <a:p>
              <a:pPr algn="l">
                <a:lnSpc>
                  <a:spcPts val="10117"/>
                </a:lnSpc>
              </a:pPr>
            </a:p>
          </p:txBody>
        </p:sp>
        <p:sp>
          <p:nvSpPr>
            <p:cNvPr name="TextBox 5" id="5"/>
            <p:cNvSpPr txBox="true"/>
            <p:nvPr/>
          </p:nvSpPr>
          <p:spPr>
            <a:xfrm rot="0">
              <a:off x="22546" y="2688709"/>
              <a:ext cx="11490220" cy="7891555"/>
            </a:xfrm>
            <a:prstGeom prst="rect">
              <a:avLst/>
            </a:prstGeom>
          </p:spPr>
          <p:txBody>
            <a:bodyPr anchor="t" rtlCol="false" tIns="0" lIns="0" bIns="0" rIns="0">
              <a:spAutoFit/>
            </a:bodyPr>
            <a:lstStyle/>
            <a:p>
              <a:pPr>
                <a:lnSpc>
                  <a:spcPts val="5212"/>
                </a:lnSpc>
              </a:pPr>
              <a:r>
                <a:rPr lang="en-US" sz="3723">
                  <a:solidFill>
                    <a:srgbClr val="000000"/>
                  </a:solidFill>
                  <a:latin typeface="HK Grotesk Medium Bold"/>
                </a:rPr>
                <a:t>The first thing that comes to your mind when you think of order management system is Amazon. Therefore, we decided to model our project on a mini version of Amazon, trying to incorporate some of its features including registration, purchasing items, placing orders, payment, etc.</a:t>
              </a:r>
            </a:p>
            <a:p>
              <a:pPr algn="l">
                <a:lnSpc>
                  <a:spcPts val="5212"/>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78" t="0" r="3372" b="0"/>
          <a:stretch>
            <a:fillRect/>
          </a:stretch>
        </p:blipFill>
        <p:spPr>
          <a:xfrm>
            <a:off x="0" y="0"/>
            <a:ext cx="13004800" cy="7315200"/>
          </a:xfrm>
          <a:prstGeom prst="rect">
            <a:avLst/>
          </a:prstGeom>
        </p:spPr>
      </p:pic>
      <p:grpSp>
        <p:nvGrpSpPr>
          <p:cNvPr name="Group 3" id="3"/>
          <p:cNvGrpSpPr/>
          <p:nvPr/>
        </p:nvGrpSpPr>
        <p:grpSpPr>
          <a:xfrm rot="0">
            <a:off x="2154950" y="2240744"/>
            <a:ext cx="6184933" cy="1596593"/>
            <a:chOff x="0" y="0"/>
            <a:chExt cx="8246578" cy="2128790"/>
          </a:xfrm>
        </p:grpSpPr>
        <p:sp>
          <p:nvSpPr>
            <p:cNvPr name="TextBox 4" id="4"/>
            <p:cNvSpPr txBox="true"/>
            <p:nvPr/>
          </p:nvSpPr>
          <p:spPr>
            <a:xfrm rot="0">
              <a:off x="0" y="133350"/>
              <a:ext cx="8246578" cy="1313533"/>
            </a:xfrm>
            <a:prstGeom prst="rect">
              <a:avLst/>
            </a:prstGeom>
          </p:spPr>
          <p:txBody>
            <a:bodyPr anchor="t" rtlCol="false" tIns="0" lIns="0" bIns="0" rIns="0">
              <a:spAutoFit/>
            </a:bodyPr>
            <a:lstStyle/>
            <a:p>
              <a:pPr algn="ctr">
                <a:lnSpc>
                  <a:spcPts val="7120"/>
                </a:lnSpc>
              </a:pPr>
              <a:r>
                <a:rPr lang="en-US" sz="7120">
                  <a:solidFill>
                    <a:srgbClr val="000000"/>
                  </a:solidFill>
                  <a:latin typeface="Nickainley"/>
                </a:rPr>
                <a:t>Literature Review</a:t>
              </a:r>
            </a:p>
          </p:txBody>
        </p:sp>
        <p:sp>
          <p:nvSpPr>
            <p:cNvPr name="TextBox 5" id="5"/>
            <p:cNvSpPr txBox="true"/>
            <p:nvPr/>
          </p:nvSpPr>
          <p:spPr>
            <a:xfrm rot="0">
              <a:off x="0" y="1593381"/>
              <a:ext cx="8246578" cy="535409"/>
            </a:xfrm>
            <a:prstGeom prst="rect">
              <a:avLst/>
            </a:prstGeom>
          </p:spPr>
          <p:txBody>
            <a:bodyPr anchor="t" rtlCol="false" tIns="0" lIns="0" bIns="0" rIns="0">
              <a:spAutoFit/>
            </a:bodyPr>
            <a:lstStyle/>
            <a:p>
              <a:pPr algn="ctr">
                <a:lnSpc>
                  <a:spcPts val="336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225" r="73" b="11225"/>
          <a:stretch>
            <a:fillRect/>
          </a:stretch>
        </p:blipFill>
        <p:spPr>
          <a:xfrm>
            <a:off x="0" y="0"/>
            <a:ext cx="13004800" cy="7315200"/>
          </a:xfrm>
          <a:prstGeom prst="rect">
            <a:avLst/>
          </a:prstGeom>
        </p:spPr>
      </p:pic>
      <p:grpSp>
        <p:nvGrpSpPr>
          <p:cNvPr name="Group 3" id="3"/>
          <p:cNvGrpSpPr/>
          <p:nvPr/>
        </p:nvGrpSpPr>
        <p:grpSpPr>
          <a:xfrm rot="0">
            <a:off x="-149190" y="-1795172"/>
            <a:ext cx="8543298" cy="9144553"/>
            <a:chOff x="0" y="0"/>
            <a:chExt cx="11391064" cy="12192737"/>
          </a:xfrm>
        </p:grpSpPr>
        <p:sp>
          <p:nvSpPr>
            <p:cNvPr name="TextBox 4" id="4"/>
            <p:cNvSpPr txBox="true"/>
            <p:nvPr/>
          </p:nvSpPr>
          <p:spPr>
            <a:xfrm rot="0">
              <a:off x="0" y="95250"/>
              <a:ext cx="11391064" cy="1750443"/>
            </a:xfrm>
            <a:prstGeom prst="rect">
              <a:avLst/>
            </a:prstGeom>
          </p:spPr>
          <p:txBody>
            <a:bodyPr anchor="t" rtlCol="false" tIns="0" lIns="0" bIns="0" rIns="0">
              <a:spAutoFit/>
            </a:bodyPr>
            <a:lstStyle/>
            <a:p>
              <a:pPr algn="l">
                <a:lnSpc>
                  <a:spcPts val="9991"/>
                </a:lnSpc>
              </a:pPr>
            </a:p>
          </p:txBody>
        </p:sp>
        <p:sp>
          <p:nvSpPr>
            <p:cNvPr name="TextBox 5" id="5"/>
            <p:cNvSpPr txBox="true"/>
            <p:nvPr/>
          </p:nvSpPr>
          <p:spPr>
            <a:xfrm rot="0">
              <a:off x="22264" y="2663659"/>
              <a:ext cx="11346535" cy="9529077"/>
            </a:xfrm>
            <a:prstGeom prst="rect">
              <a:avLst/>
            </a:prstGeom>
          </p:spPr>
          <p:txBody>
            <a:bodyPr anchor="t" rtlCol="false" tIns="0" lIns="0" bIns="0" rIns="0">
              <a:spAutoFit/>
            </a:bodyPr>
            <a:lstStyle/>
            <a:p>
              <a:pPr marL="793751" indent="-396876" lvl="1">
                <a:lnSpc>
                  <a:spcPts val="5147"/>
                </a:lnSpc>
                <a:buFont typeface="Arial"/>
                <a:buChar char="•"/>
              </a:pPr>
              <a:r>
                <a:rPr lang="en-US" sz="3676">
                  <a:solidFill>
                    <a:srgbClr val="000000"/>
                  </a:solidFill>
                  <a:latin typeface="HK Grotesk Medium"/>
                </a:rPr>
                <a:t>   Amazon is the undisputed world</a:t>
              </a:r>
            </a:p>
            <a:p>
              <a:pPr>
                <a:lnSpc>
                  <a:spcPts val="5147"/>
                </a:lnSpc>
              </a:pPr>
              <a:r>
                <a:rPr lang="en-US" sz="3676">
                  <a:solidFill>
                    <a:srgbClr val="000000"/>
                  </a:solidFill>
                  <a:latin typeface="HK Grotesk Medium"/>
                </a:rPr>
                <a:t>          leader when it comes to online</a:t>
              </a:r>
            </a:p>
            <a:p>
              <a:pPr>
                <a:lnSpc>
                  <a:spcPts val="5147"/>
                </a:lnSpc>
              </a:pPr>
              <a:r>
                <a:rPr lang="en-US" sz="3676">
                  <a:solidFill>
                    <a:srgbClr val="000000"/>
                  </a:solidFill>
                  <a:latin typeface="HK Grotesk Medium"/>
                </a:rPr>
                <a:t>          retail.</a:t>
              </a:r>
            </a:p>
            <a:p>
              <a:pPr marL="793751" indent="-396876" lvl="1">
                <a:lnSpc>
                  <a:spcPts val="5147"/>
                </a:lnSpc>
                <a:buFont typeface="Arial"/>
                <a:buChar char="•"/>
              </a:pPr>
              <a:r>
                <a:rPr lang="en-US" sz="2595">
                  <a:solidFill>
                    <a:srgbClr val="000000"/>
                  </a:solidFill>
                  <a:latin typeface="Arimo"/>
                </a:rPr>
                <a:t>   To place an order on Amazon we  </a:t>
              </a:r>
            </a:p>
            <a:p>
              <a:pPr>
                <a:lnSpc>
                  <a:spcPts val="5147"/>
                </a:lnSpc>
              </a:pPr>
              <a:r>
                <a:rPr lang="en-US" sz="3676">
                  <a:solidFill>
                    <a:srgbClr val="000000"/>
                  </a:solidFill>
                  <a:latin typeface="HK Grotesk Medium"/>
                </a:rPr>
                <a:t>          </a:t>
              </a:r>
              <a:r>
                <a:rPr lang="en-US" sz="2595">
                  <a:solidFill>
                    <a:srgbClr val="000000"/>
                  </a:solidFill>
                  <a:latin typeface="Arimo"/>
                </a:rPr>
                <a:t>need to create an account or if we</a:t>
              </a:r>
            </a:p>
            <a:p>
              <a:pPr>
                <a:lnSpc>
                  <a:spcPts val="5147"/>
                </a:lnSpc>
              </a:pPr>
              <a:r>
                <a:rPr lang="en-US" sz="2595">
                  <a:solidFill>
                    <a:srgbClr val="000000"/>
                  </a:solidFill>
                  <a:latin typeface="Arimo"/>
                </a:rPr>
                <a:t>          have an account we just need to</a:t>
              </a:r>
            </a:p>
            <a:p>
              <a:pPr>
                <a:lnSpc>
                  <a:spcPts val="5147"/>
                </a:lnSpc>
              </a:pPr>
              <a:r>
                <a:rPr lang="en-US" sz="2595">
                  <a:solidFill>
                    <a:srgbClr val="000000"/>
                  </a:solidFill>
                  <a:latin typeface="Arimo"/>
                </a:rPr>
                <a:t>          sign in.</a:t>
              </a:r>
            </a:p>
            <a:p>
              <a:pPr marL="793751" indent="-396876" lvl="1">
                <a:lnSpc>
                  <a:spcPts val="5147"/>
                </a:lnSpc>
                <a:buFont typeface="Arial"/>
                <a:buChar char="•"/>
              </a:pPr>
              <a:r>
                <a:rPr lang="en-US" sz="2595">
                  <a:solidFill>
                    <a:srgbClr val="000000"/>
                  </a:solidFill>
                  <a:latin typeface="Arimo"/>
                </a:rPr>
                <a:t>   We navigate to the product we want</a:t>
              </a:r>
            </a:p>
            <a:p>
              <a:pPr>
                <a:lnSpc>
                  <a:spcPts val="5147"/>
                </a:lnSpc>
              </a:pPr>
              <a:r>
                <a:rPr lang="en-US" sz="2595">
                  <a:solidFill>
                    <a:srgbClr val="000000"/>
                  </a:solidFill>
                  <a:latin typeface="Arimo"/>
                </a:rPr>
                <a:t>          to buy.</a:t>
              </a:r>
            </a:p>
            <a:p>
              <a:pPr marL="793751" indent="-396876" lvl="1">
                <a:lnSpc>
                  <a:spcPts val="5147"/>
                </a:lnSpc>
                <a:buFont typeface="Arial"/>
                <a:buChar char="•"/>
              </a:pPr>
              <a:r>
                <a:rPr lang="en-US" sz="2595">
                  <a:solidFill>
                    <a:srgbClr val="000000"/>
                  </a:solidFill>
                  <a:latin typeface="Arimo"/>
                </a:rPr>
                <a:t>   We can then add the product to the   </a:t>
              </a:r>
            </a:p>
            <a:p>
              <a:pPr algn="l">
                <a:lnSpc>
                  <a:spcPts val="5147"/>
                </a:lnSpc>
              </a:pPr>
              <a:r>
                <a:rPr lang="en-US" sz="2595">
                  <a:solidFill>
                    <a:srgbClr val="000000"/>
                  </a:solidFill>
                  <a:latin typeface="Arimo"/>
                </a:rPr>
                <a:t>          cart.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225" r="73" b="11225"/>
          <a:stretch>
            <a:fillRect/>
          </a:stretch>
        </p:blipFill>
        <p:spPr>
          <a:xfrm>
            <a:off x="0" y="0"/>
            <a:ext cx="13004800" cy="7315200"/>
          </a:xfrm>
          <a:prstGeom prst="rect">
            <a:avLst/>
          </a:prstGeom>
        </p:spPr>
      </p:pic>
      <p:grpSp>
        <p:nvGrpSpPr>
          <p:cNvPr name="Group 3" id="3"/>
          <p:cNvGrpSpPr/>
          <p:nvPr/>
        </p:nvGrpSpPr>
        <p:grpSpPr>
          <a:xfrm rot="0">
            <a:off x="130845" y="-926740"/>
            <a:ext cx="8543298" cy="7837246"/>
            <a:chOff x="0" y="0"/>
            <a:chExt cx="11391064" cy="10449662"/>
          </a:xfrm>
        </p:grpSpPr>
        <p:sp>
          <p:nvSpPr>
            <p:cNvPr name="TextBox 4" id="4"/>
            <p:cNvSpPr txBox="true"/>
            <p:nvPr/>
          </p:nvSpPr>
          <p:spPr>
            <a:xfrm rot="0">
              <a:off x="0" y="95250"/>
              <a:ext cx="11391064" cy="1750443"/>
            </a:xfrm>
            <a:prstGeom prst="rect">
              <a:avLst/>
            </a:prstGeom>
          </p:spPr>
          <p:txBody>
            <a:bodyPr anchor="t" rtlCol="false" tIns="0" lIns="0" bIns="0" rIns="0">
              <a:spAutoFit/>
            </a:bodyPr>
            <a:lstStyle/>
            <a:p>
              <a:pPr algn="l">
                <a:lnSpc>
                  <a:spcPts val="9991"/>
                </a:lnSpc>
              </a:pPr>
            </a:p>
          </p:txBody>
        </p:sp>
        <p:sp>
          <p:nvSpPr>
            <p:cNvPr name="TextBox 5" id="5"/>
            <p:cNvSpPr txBox="true"/>
            <p:nvPr/>
          </p:nvSpPr>
          <p:spPr>
            <a:xfrm rot="0">
              <a:off x="22264" y="2663659"/>
              <a:ext cx="11346535" cy="7786002"/>
            </a:xfrm>
            <a:prstGeom prst="rect">
              <a:avLst/>
            </a:prstGeom>
          </p:spPr>
          <p:txBody>
            <a:bodyPr anchor="t" rtlCol="false" tIns="0" lIns="0" bIns="0" rIns="0">
              <a:spAutoFit/>
            </a:bodyPr>
            <a:lstStyle/>
            <a:p>
              <a:pPr marL="793751" indent="-396876" lvl="1">
                <a:lnSpc>
                  <a:spcPts val="5147"/>
                </a:lnSpc>
                <a:buFont typeface="Arial"/>
                <a:buChar char="•"/>
              </a:pPr>
              <a:r>
                <a:rPr lang="en-US" sz="3676">
                  <a:solidFill>
                    <a:srgbClr val="000000"/>
                  </a:solidFill>
                  <a:latin typeface="HK Grotesk Medium"/>
                </a:rPr>
                <a:t>We check the cart and remove the product that we don’t want.</a:t>
              </a:r>
            </a:p>
            <a:p>
              <a:pPr marL="793751" indent="-396876" lvl="1">
                <a:lnSpc>
                  <a:spcPts val="5147"/>
                </a:lnSpc>
                <a:buFont typeface="Arial"/>
                <a:buChar char="•"/>
              </a:pPr>
              <a:r>
                <a:rPr lang="en-US" sz="3676">
                  <a:solidFill>
                    <a:srgbClr val="000000"/>
                  </a:solidFill>
                  <a:latin typeface="HK Grotesk Medium"/>
                </a:rPr>
                <a:t>We can then checkout and proceed to pay.</a:t>
              </a:r>
            </a:p>
            <a:p>
              <a:pPr marL="793751" indent="-396876" lvl="1">
                <a:lnSpc>
                  <a:spcPts val="5147"/>
                </a:lnSpc>
                <a:buFont typeface="Arial"/>
                <a:buChar char="•"/>
              </a:pPr>
              <a:r>
                <a:rPr lang="en-US" sz="3676">
                  <a:solidFill>
                    <a:srgbClr val="000000"/>
                  </a:solidFill>
                  <a:latin typeface="HK Grotesk Medium"/>
                </a:rPr>
                <a:t>We have to specify user details . </a:t>
              </a:r>
            </a:p>
            <a:p>
              <a:pPr marL="793751" indent="-396876" lvl="1">
                <a:lnSpc>
                  <a:spcPts val="5147"/>
                </a:lnSpc>
                <a:buFont typeface="Arial"/>
                <a:buChar char="•"/>
              </a:pPr>
              <a:r>
                <a:rPr lang="en-US" sz="3676">
                  <a:solidFill>
                    <a:srgbClr val="000000"/>
                  </a:solidFill>
                  <a:latin typeface="HK Grotesk Medium"/>
                </a:rPr>
                <a:t>We also have Amazon Pay from  Amazon their inhouse upi for quicker payment.</a:t>
              </a:r>
            </a:p>
            <a:p>
              <a:pPr algn="l">
                <a:lnSpc>
                  <a:spcPts val="5147"/>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75" y="0"/>
            <a:ext cx="13004800" cy="7315200"/>
          </a:xfrm>
          <a:prstGeom prst="rect">
            <a:avLst/>
          </a:prstGeom>
        </p:spPr>
      </p:pic>
      <p:sp>
        <p:nvSpPr>
          <p:cNvPr name="TextBox 3" id="3"/>
          <p:cNvSpPr txBox="true"/>
          <p:nvPr/>
        </p:nvSpPr>
        <p:spPr>
          <a:xfrm rot="0">
            <a:off x="6963668" y="1847240"/>
            <a:ext cx="4097060" cy="1887855"/>
          </a:xfrm>
          <a:prstGeom prst="rect">
            <a:avLst/>
          </a:prstGeom>
        </p:spPr>
        <p:txBody>
          <a:bodyPr anchor="t" rtlCol="false" tIns="0" lIns="0" bIns="0" rIns="0">
            <a:spAutoFit/>
          </a:bodyPr>
          <a:lstStyle/>
          <a:p>
            <a:pPr algn="ctr">
              <a:lnSpc>
                <a:spcPts val="7559"/>
              </a:lnSpc>
            </a:pPr>
            <a:r>
              <a:rPr lang="en-US" sz="5400">
                <a:solidFill>
                  <a:srgbClr val="000000"/>
                </a:solidFill>
                <a:latin typeface="Open Sans Extra Bold"/>
              </a:rPr>
              <a:t>PROBLEM</a:t>
            </a:r>
          </a:p>
          <a:p>
            <a:pPr algn="ctr">
              <a:lnSpc>
                <a:spcPts val="7559"/>
              </a:lnSpc>
            </a:pPr>
            <a:r>
              <a:rPr lang="en-US" sz="5400">
                <a:solidFill>
                  <a:srgbClr val="000000"/>
                </a:solidFill>
                <a:latin typeface="Open Sans Extra Bold"/>
              </a:rPr>
              <a:t>STATEMENT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DAEyoGyHDls</dc:identifier>
  <dcterms:modified xsi:type="dcterms:W3CDTF">2011-08-01T06:04:30Z</dcterms:modified>
  <cp:revision>1</cp:revision>
  <dc:title>White Photographic Arts Retail Website</dc:title>
</cp:coreProperties>
</file>